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44" r:id="rId3"/>
    <p:sldMasterId id="2147483756" r:id="rId4"/>
    <p:sldMasterId id="2147483768" r:id="rId5"/>
  </p:sldMasterIdLst>
  <p:sldIdLst>
    <p:sldId id="256" r:id="rId6"/>
    <p:sldId id="258" r:id="rId7"/>
    <p:sldId id="278" r:id="rId8"/>
    <p:sldId id="293" r:id="rId9"/>
    <p:sldId id="295" r:id="rId10"/>
    <p:sldId id="296" r:id="rId11"/>
    <p:sldId id="297" r:id="rId12"/>
    <p:sldId id="298" r:id="rId13"/>
    <p:sldId id="299" r:id="rId14"/>
    <p:sldId id="300" r:id="rId15"/>
    <p:sldId id="261" r:id="rId16"/>
    <p:sldId id="262" r:id="rId17"/>
    <p:sldId id="28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06" autoAdjust="0"/>
    <p:restoredTop sz="94631" autoAdjust="0"/>
  </p:normalViewPr>
  <p:slideViewPr>
    <p:cSldViewPr>
      <p:cViewPr>
        <p:scale>
          <a:sx n="66" d="100"/>
          <a:sy n="66" d="100"/>
        </p:scale>
        <p:origin x="-123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074356"/>
      </p:ext>
    </p:extLst>
  </p:cSld>
  <p:clrMapOvr>
    <a:masterClrMapping/>
  </p:clrMapOvr>
  <p:transition spd="slow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05999"/>
      </p:ext>
    </p:extLst>
  </p:cSld>
  <p:clrMapOvr>
    <a:masterClrMapping/>
  </p:clrMapOvr>
  <p:transition spd="slow"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33853"/>
      </p:ext>
    </p:extLst>
  </p:cSld>
  <p:clrMapOvr>
    <a:masterClrMapping/>
  </p:clrMapOvr>
  <p:transition spd="slow"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56959"/>
      </p:ext>
    </p:extLst>
  </p:cSld>
  <p:clrMapOvr>
    <a:masterClrMapping/>
  </p:clrMapOvr>
  <p:transition spd="slow">
    <p:spli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08470"/>
      </p:ext>
    </p:extLst>
  </p:cSld>
  <p:clrMapOvr>
    <a:masterClrMapping/>
  </p:clrMapOvr>
  <p:transition spd="slow"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00479"/>
      </p:ext>
    </p:extLst>
  </p:cSld>
  <p:clrMapOvr>
    <a:masterClrMapping/>
  </p:clrMapOvr>
  <p:transition spd="slow">
    <p:spli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94160"/>
      </p:ext>
    </p:extLst>
  </p:cSld>
  <p:clrMapOvr>
    <a:masterClrMapping/>
  </p:clrMapOvr>
  <p:transition spd="slow">
    <p:spli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641774"/>
      </p:ext>
    </p:extLst>
  </p:cSld>
  <p:clrMapOvr>
    <a:masterClrMapping/>
  </p:clrMapOvr>
  <p:transition spd="slow"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98836"/>
      </p:ext>
    </p:extLst>
  </p:cSld>
  <p:clrMapOvr>
    <a:masterClrMapping/>
  </p:clrMapOvr>
  <p:transition spd="slow"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32216"/>
      </p:ext>
    </p:extLst>
  </p:cSld>
  <p:clrMapOvr>
    <a:masterClrMapping/>
  </p:clrMapOvr>
  <p:transition spd="slow">
    <p:spli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935613"/>
      </p:ext>
    </p:extLst>
  </p:cSld>
  <p:clrMapOvr>
    <a:masterClrMapping/>
  </p:clrMapOvr>
  <p:transition spd="slow">
    <p:split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26423"/>
      </p:ext>
    </p:extLst>
  </p:cSld>
  <p:clrMapOvr>
    <a:masterClrMapping/>
  </p:clrMapOvr>
  <p:transition spd="slow">
    <p:split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89813"/>
      </p:ext>
    </p:extLst>
  </p:cSld>
  <p:clrMapOvr>
    <a:masterClrMapping/>
  </p:clrMapOvr>
  <p:transition spd="slow">
    <p:split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435374"/>
      </p:ext>
    </p:extLst>
  </p:cSld>
  <p:clrMapOvr>
    <a:masterClrMapping/>
  </p:clrMapOvr>
  <p:transition spd="slow">
    <p:split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35836"/>
      </p:ext>
    </p:extLst>
  </p:cSld>
  <p:clrMapOvr>
    <a:masterClrMapping/>
  </p:clrMapOvr>
  <p:transition spd="slow">
    <p:split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33941"/>
      </p:ext>
    </p:extLst>
  </p:cSld>
  <p:clrMapOvr>
    <a:masterClrMapping/>
  </p:clrMapOvr>
  <p:transition spd="slow">
    <p:split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1994"/>
      </p:ext>
    </p:extLst>
  </p:cSld>
  <p:clrMapOvr>
    <a:masterClrMapping/>
  </p:clrMapOvr>
  <p:transition spd="slow">
    <p:split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91656"/>
      </p:ext>
    </p:extLst>
  </p:cSld>
  <p:clrMapOvr>
    <a:masterClrMapping/>
  </p:clrMapOvr>
  <p:transition spd="slow">
    <p:split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68550"/>
      </p:ext>
    </p:extLst>
  </p:cSld>
  <p:clrMapOvr>
    <a:masterClrMapping/>
  </p:clrMapOvr>
  <p:transition spd="slow">
    <p:split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75826"/>
      </p:ext>
    </p:extLst>
  </p:cSld>
  <p:clrMapOvr>
    <a:masterClrMapping/>
  </p:clrMapOvr>
  <p:transition spd="slow">
    <p:split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783310"/>
      </p:ext>
    </p:extLst>
  </p:cSld>
  <p:clrMapOvr>
    <a:masterClrMapping/>
  </p:clrMapOvr>
  <p:transition spd="slow">
    <p:split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64748"/>
      </p:ext>
    </p:extLst>
  </p:cSld>
  <p:clrMapOvr>
    <a:masterClrMapping/>
  </p:clrMapOvr>
  <p:transition spd="slow">
    <p:split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39465"/>
      </p:ext>
    </p:extLst>
  </p:cSld>
  <p:clrMapOvr>
    <a:masterClrMapping/>
  </p:clrMapOvr>
  <p:transition spd="slow">
    <p:split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27177"/>
      </p:ext>
    </p:extLst>
  </p:cSld>
  <p:clrMapOvr>
    <a:masterClrMapping/>
  </p:clrMapOvr>
  <p:transition spd="slow">
    <p:split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83396"/>
      </p:ext>
    </p:extLst>
  </p:cSld>
  <p:clrMapOvr>
    <a:masterClrMapping/>
  </p:clrMapOvr>
  <p:transition spd="slow">
    <p:split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48712"/>
      </p:ext>
    </p:extLst>
  </p:cSld>
  <p:clrMapOvr>
    <a:masterClrMapping/>
  </p:clrMapOvr>
  <p:transition spd="slow">
    <p:split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08077"/>
      </p:ext>
    </p:extLst>
  </p:cSld>
  <p:clrMapOvr>
    <a:masterClrMapping/>
  </p:clrMapOvr>
  <p:transition spd="slow">
    <p:split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34566"/>
      </p:ext>
    </p:extLst>
  </p:cSld>
  <p:clrMapOvr>
    <a:masterClrMapping/>
  </p:clrMapOvr>
  <p:transition spd="slow">
    <p:split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0901"/>
      </p:ext>
    </p:extLst>
  </p:cSld>
  <p:clrMapOvr>
    <a:masterClrMapping/>
  </p:clrMapOvr>
  <p:transition spd="slow">
    <p:split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637047"/>
      </p:ext>
    </p:extLst>
  </p:cSld>
  <p:clrMapOvr>
    <a:masterClrMapping/>
  </p:clrMapOvr>
  <p:transition spd="slow">
    <p:split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542977"/>
      </p:ext>
    </p:extLst>
  </p:cSld>
  <p:clrMapOvr>
    <a:masterClrMapping/>
  </p:clrMapOvr>
  <p:transition spd="slow">
    <p:split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17047"/>
      </p:ext>
    </p:extLst>
  </p:cSld>
  <p:clrMapOvr>
    <a:masterClrMapping/>
  </p:clrMapOvr>
  <p:transition spd="slow">
    <p:split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394700"/>
      </p:ext>
    </p:extLst>
  </p:cSld>
  <p:clrMapOvr>
    <a:masterClrMapping/>
  </p:clrMapOvr>
  <p:transition spd="slow">
    <p:split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39465"/>
      </p:ext>
    </p:extLst>
  </p:cSld>
  <p:clrMapOvr>
    <a:masterClrMapping/>
  </p:clrMapOvr>
  <p:transition spd="slow">
    <p:split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27177"/>
      </p:ext>
    </p:extLst>
  </p:cSld>
  <p:clrMapOvr>
    <a:masterClrMapping/>
  </p:clrMapOvr>
  <p:transition spd="slow">
    <p:split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83396"/>
      </p:ext>
    </p:extLst>
  </p:cSld>
  <p:clrMapOvr>
    <a:masterClrMapping/>
  </p:clrMapOvr>
  <p:transition spd="slow">
    <p:split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48712"/>
      </p:ext>
    </p:extLst>
  </p:cSld>
  <p:clrMapOvr>
    <a:masterClrMapping/>
  </p:clrMapOvr>
  <p:transition spd="slow">
    <p:split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08077"/>
      </p:ext>
    </p:extLst>
  </p:cSld>
  <p:clrMapOvr>
    <a:masterClrMapping/>
  </p:clrMapOvr>
  <p:transition spd="slow">
    <p:split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34566"/>
      </p:ext>
    </p:extLst>
  </p:cSld>
  <p:clrMapOvr>
    <a:masterClrMapping/>
  </p:clrMapOvr>
  <p:transition spd="slow">
    <p:split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0901"/>
      </p:ext>
    </p:extLst>
  </p:cSld>
  <p:clrMapOvr>
    <a:masterClrMapping/>
  </p:clrMapOvr>
  <p:transition spd="slow">
    <p:split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637047"/>
      </p:ext>
    </p:extLst>
  </p:cSld>
  <p:clrMapOvr>
    <a:masterClrMapping/>
  </p:clrMapOvr>
  <p:transition spd="slow">
    <p:split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542977"/>
      </p:ext>
    </p:extLst>
  </p:cSld>
  <p:clrMapOvr>
    <a:masterClrMapping/>
  </p:clrMapOvr>
  <p:transition spd="slow">
    <p:split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17047"/>
      </p:ext>
    </p:extLst>
  </p:cSld>
  <p:clrMapOvr>
    <a:masterClrMapping/>
  </p:clrMapOvr>
  <p:transition spd="slow">
    <p:split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394700"/>
      </p:ext>
    </p:extLst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8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85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85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305210"/>
            <a:ext cx="610355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Театр в детском саду «Теремок»</a:t>
            </a:r>
          </a:p>
        </p:txBody>
      </p:sp>
      <p:pic>
        <p:nvPicPr>
          <p:cNvPr id="6" name="Рисунок 5" descr="Arts-Buzz-lo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5109808"/>
            <a:ext cx="1896421" cy="1559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39952" y="3540148"/>
            <a:ext cx="4764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6"/>
                </a:solidFill>
              </a:rPr>
              <a:t>Ваневская</a:t>
            </a:r>
            <a:r>
              <a:rPr lang="ru-RU" sz="2400" b="1" dirty="0" smtClean="0">
                <a:solidFill>
                  <a:schemeClr val="accent6"/>
                </a:solidFill>
              </a:rPr>
              <a:t> О.Р. </a:t>
            </a:r>
            <a:r>
              <a:rPr lang="ru-RU" sz="2400" b="1" dirty="0">
                <a:solidFill>
                  <a:schemeClr val="accent6"/>
                </a:solidFill>
              </a:rPr>
              <a:t>в</a:t>
            </a:r>
            <a:r>
              <a:rPr lang="ru-RU" sz="2400" b="1" dirty="0" smtClean="0">
                <a:solidFill>
                  <a:schemeClr val="accent6"/>
                </a:solidFill>
              </a:rPr>
              <a:t>оспитатель</a:t>
            </a:r>
          </a:p>
          <a:p>
            <a:r>
              <a:rPr lang="ru-RU" sz="2400" b="1" dirty="0" smtClean="0">
                <a:solidFill>
                  <a:schemeClr val="accent6"/>
                </a:solidFill>
              </a:rPr>
              <a:t>Митяева Т.Н. учитель-дефектолог</a:t>
            </a:r>
          </a:p>
          <a:p>
            <a:r>
              <a:rPr lang="ru-RU" sz="2400" b="1" dirty="0" smtClean="0">
                <a:solidFill>
                  <a:schemeClr val="accent6"/>
                </a:solidFill>
              </a:rPr>
              <a:t>Дмитриева Л.А. педагог-психолог</a:t>
            </a:r>
          </a:p>
          <a:p>
            <a:r>
              <a:rPr lang="ru-RU" sz="2400" b="1" dirty="0" smtClean="0">
                <a:solidFill>
                  <a:schemeClr val="accent6"/>
                </a:solidFill>
              </a:rPr>
              <a:t>Малеева О.В. </a:t>
            </a:r>
            <a:r>
              <a:rPr lang="ru-RU" sz="2400" b="1" dirty="0" err="1" smtClean="0">
                <a:solidFill>
                  <a:schemeClr val="accent6"/>
                </a:solidFill>
              </a:rPr>
              <a:t>муз.руководитель</a:t>
            </a:r>
            <a:endParaRPr lang="ru-RU" sz="2400" b="1" dirty="0" smtClean="0">
              <a:solidFill>
                <a:schemeClr val="accent6"/>
              </a:solidFill>
            </a:endParaRPr>
          </a:p>
          <a:p>
            <a:r>
              <a:rPr lang="ru-RU" sz="2400" b="1" dirty="0" smtClean="0">
                <a:solidFill>
                  <a:schemeClr val="accent6"/>
                </a:solidFill>
              </a:rPr>
              <a:t>МКДОУ «Детский сад №5»</a:t>
            </a:r>
          </a:p>
          <a:p>
            <a:r>
              <a:rPr lang="ru-RU" sz="2400" b="1" dirty="0" err="1" smtClean="0">
                <a:solidFill>
                  <a:schemeClr val="accent6"/>
                </a:solidFill>
              </a:rPr>
              <a:t>г.Обоянь</a:t>
            </a:r>
            <a:r>
              <a:rPr lang="ru-RU" sz="2400" b="1" dirty="0" smtClean="0">
                <a:solidFill>
                  <a:schemeClr val="accent6"/>
                </a:solidFill>
              </a:rPr>
              <a:t> Курской области</a:t>
            </a:r>
          </a:p>
        </p:txBody>
      </p:sp>
      <p:pic>
        <p:nvPicPr>
          <p:cNvPr id="7" name="Picture 7" descr="Russian fairy tale &quot;Teremok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4"/>
          <a:stretch/>
        </p:blipFill>
        <p:spPr>
          <a:xfrm>
            <a:off x="395536" y="2636912"/>
            <a:ext cx="3519710" cy="3694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11001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872442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Театрализованная игра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590" y="1667162"/>
            <a:ext cx="6858048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Это действия в заданной художественным произведением или заранее оговоренной сюжетом реальности, т.е. она может носить репродуктивный характер. Причем роль требует большего, чем в сюжетно-ролевых, подчинения сюжету, почти правилу, отражающему фиксированную автором логику отношений и взаимодействий объектов окружающего мира, но не исключает творчества (И.Г.Вечканова).</a:t>
            </a:r>
            <a:endParaRPr kumimoji="0" lang="ru-RU" sz="3200" b="1" i="0" u="none" strike="noStrike" normalizeH="0" baseline="0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94903" y="0"/>
            <a:ext cx="2064847" cy="1697764"/>
          </a:xfrm>
          <a:prstGeom prst="rect">
            <a:avLst/>
          </a:prstGeom>
        </p:spPr>
      </p:pic>
    </p:spTree>
  </p:cSld>
  <p:clrMapOvr>
    <a:masterClrMapping/>
  </p:clrMapOvr>
  <p:transition spd="slow" advTm="15719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4786346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Задачи: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5732" y="1309410"/>
            <a:ext cx="8754196" cy="3416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Приобщение детей дошкольного возраста  к искусству: литературному, драматическому, театральному.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Развитие:  коммуникативных качеств личности (обучение вербальным и невербальным видам общения) развитие  памяти, внимания, мышления, воображения, восприятия,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развитие творческого воображения.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Воспитывать гуманные чувства, (формировать представления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о честности, справедливости, доброте)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формировать чувства сотрудничества и взаимопомощи. Воспитывать культуру речевого общения.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280" y="-73478"/>
            <a:ext cx="1857356" cy="1527160"/>
          </a:xfrm>
          <a:prstGeom prst="rect">
            <a:avLst/>
          </a:prstGeom>
        </p:spPr>
      </p:pic>
    </p:spTree>
  </p:cSld>
  <p:clrMapOvr>
    <a:masterClrMapping/>
  </p:clrMapOvr>
  <p:transition spd="slow" advTm="15945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299844"/>
            <a:ext cx="6749942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 </a:t>
            </a: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Вот в лесу в траве гутой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Теремочек небольшой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Он давненько тут стоит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Никто в терем не спешит.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Мимо мышка пробегала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Теремочек увидала.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Вот 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так терем-теремок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 двери весит замок?!! (Тук-тук) Никого.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Буду жить пока сама. </a:t>
            </a:r>
          </a:p>
        </p:txBody>
      </p:sp>
      <p:pic>
        <p:nvPicPr>
          <p:cNvPr id="1027" name="Picture 3" descr="G:\проект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3" t="12302" r="29936" b="-1"/>
          <a:stretch/>
        </p:blipFill>
        <p:spPr bwMode="auto">
          <a:xfrm>
            <a:off x="5141400" y="3805425"/>
            <a:ext cx="2788170" cy="2801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Documents and Settings\GPGM1\Рабочий стол\Для Пети\Теремок\Russian fairy tale Teremok_ Page 2.files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6" r="5294" b="5066"/>
          <a:stretch/>
        </p:blipFill>
        <p:spPr bwMode="auto">
          <a:xfrm>
            <a:off x="283889" y="3966406"/>
            <a:ext cx="2330190" cy="2640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7" descr="C:\Documents and Settings\GPGM1\Рабочий стол\Для Пети\Теремок\Russian fairy tale Teremok_ Page 3.files\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2"/>
          <a:stretch/>
        </p:blipFill>
        <p:spPr bwMode="auto">
          <a:xfrm>
            <a:off x="2948463" y="4079831"/>
            <a:ext cx="1995464" cy="2413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564355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285728"/>
            <a:ext cx="6749942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 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Но однажды поутру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дверь тихонько постучали.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Кто случит ко мне с утра?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Я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– лягушка, ква-ква-</a:t>
            </a:r>
            <a:r>
              <a:rPr lang="ru-RU" sz="2800" b="1" dirty="0" err="1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ква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ты кто?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– мышка-норушка суп варю.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Заходи в мой теремок! 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Лягушка: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Вот чудесно, тебе буду помогать,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 хозяйству хлопотать.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C:\Documents and Settings\GPGM1\Рабочий стол\Для Пети\Теремок\Russian fairy tale Teremok_ Page 4.files\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 r="-1734" b="2804"/>
          <a:stretch/>
        </p:blipFill>
        <p:spPr bwMode="auto">
          <a:xfrm>
            <a:off x="179512" y="3980840"/>
            <a:ext cx="2254780" cy="2752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 descr="G:\проект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3" t="6803" r="14888"/>
          <a:stretch/>
        </p:blipFill>
        <p:spPr bwMode="auto">
          <a:xfrm>
            <a:off x="5085664" y="3980840"/>
            <a:ext cx="3687580" cy="2627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Documents and Settings\GPGM1\Рабочий стол\Для Пети\Теремок\Russian fairy tale Teremok_ Page 5.files\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41" b="2952"/>
          <a:stretch/>
        </p:blipFill>
        <p:spPr bwMode="auto">
          <a:xfrm>
            <a:off x="2699792" y="4043242"/>
            <a:ext cx="2187403" cy="2781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53457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215443"/>
            <a:ext cx="6749942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Стали жить они втроём.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Дело спорится во всём!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Как-то рано поутру –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Петушок – ку-ка-ре-ку!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Петушок: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Вот так терем-теремок!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Кто в тереме живет?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мышка-норушка.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Лягушка: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Я – лягушка-квакушка.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Петушок: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А я – петушок – золотой гребешок!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Хочу с вами жить, утром всех будить!</a:t>
            </a:r>
          </a:p>
        </p:txBody>
      </p:sp>
      <p:pic>
        <p:nvPicPr>
          <p:cNvPr id="2050" name="Picture 2" descr="G:\проект\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5" t="9978" r="28353"/>
          <a:stretch/>
        </p:blipFill>
        <p:spPr bwMode="auto">
          <a:xfrm>
            <a:off x="6025165" y="4005064"/>
            <a:ext cx="2904521" cy="2852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Обоянь\Downloads\526690e829adb6901a29b4c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44"/>
          <a:stretch/>
        </p:blipFill>
        <p:spPr bwMode="auto">
          <a:xfrm>
            <a:off x="323528" y="4365104"/>
            <a:ext cx="2689495" cy="2303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Documents and Settings\GPGM1\Рабочий стол\Для Пети\Теремок\Russian fairy tale Teremok_ Page 7.files\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/>
          <a:stretch/>
        </p:blipFill>
        <p:spPr bwMode="auto">
          <a:xfrm>
            <a:off x="3554483" y="4407717"/>
            <a:ext cx="1905887" cy="2261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795887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84401"/>
            <a:ext cx="6749942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 , в один из летних дней,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Зайка по лесу плутал, от лисички убегал.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Зайка:  Дверь откройте поскорей,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Меня впустите побыстрей!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Хочет съесть меня лиса!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Все:  Забегай скорей сюда!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мышка-норушка.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лягушка-квакушка.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Петушок: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петушок-золотой гребешок.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Зайка: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я – зайка – лесной трусишка.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C:\Documents and Settings\GPGM1\Рабочий стол\Для Пети\Теремок\Russian fairy tale Teremok_ Page 6.files\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"/>
          <a:stretch/>
        </p:blipFill>
        <p:spPr bwMode="auto">
          <a:xfrm>
            <a:off x="323528" y="4278713"/>
            <a:ext cx="2159480" cy="2591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4" name="Picture 2" descr="G:\проект\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11110" r="26989"/>
          <a:stretch/>
        </p:blipFill>
        <p:spPr bwMode="auto">
          <a:xfrm>
            <a:off x="5303020" y="4215349"/>
            <a:ext cx="3427747" cy="2540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Documents and Settings\GPGM1\Рабочий стол\Для Пети\Теремок\Russian fairy tale Teremok_ Page 7.files\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/>
          <a:stretch/>
        </p:blipFill>
        <p:spPr bwMode="auto">
          <a:xfrm>
            <a:off x="2843808" y="4278714"/>
            <a:ext cx="2088232" cy="2477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113918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106755"/>
            <a:ext cx="6749942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 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Вчетвером они живут,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Хозяйство дружненько ведут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Вот однажды поутру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дверь тихонько постучали.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Лиса: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лисичка – рыжая плутовка.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вы кто?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– мышка-норушка.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Лягушка: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Я -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лягушка-квакушка.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Петушок: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петушок-золотой гребешок.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err="1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Зяйка</a:t>
            </a: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Я – </a:t>
            </a:r>
            <a:r>
              <a:rPr lang="ru-RU" sz="2800" b="1" dirty="0" err="1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заяка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-трусишка.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проект\5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97"/>
          <a:stretch/>
        </p:blipFill>
        <p:spPr bwMode="auto">
          <a:xfrm>
            <a:off x="395536" y="4302778"/>
            <a:ext cx="2797369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проект\5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1" r="13929"/>
          <a:stretch/>
        </p:blipFill>
        <p:spPr bwMode="auto">
          <a:xfrm>
            <a:off x="5580112" y="4297468"/>
            <a:ext cx="3237876" cy="2269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Documents and Settings\GPGM1\Рабочий стол\Для Пети\Теремок\Russian fairy tale Teremok_ Page 8.files\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4483" y="4343027"/>
            <a:ext cx="1862037" cy="2264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498107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84401"/>
            <a:ext cx="6749942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 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Вот и осень наступила.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 однажды в поздний час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терем постучался кто-то.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Все вместе:   Кто там?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Медведь: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– медведь-</a:t>
            </a:r>
            <a:r>
              <a:rPr lang="ru-RU" sz="2800" b="1" dirty="0" err="1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топтыжка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–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Косолапый мишка.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замерз и простудился,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уже совсем больной (чихает).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Все: 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 же делать нам с тобой?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Медведь: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дом, пожалуйста, пустите,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Чаем с медом напоите.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C:\Documents and Settings\GPGM1\Рабочий стол\Для Пети\Теремок\Russian fairy tale Teremok_ Page 12.files\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"/>
          <a:stretch/>
        </p:blipFill>
        <p:spPr bwMode="auto">
          <a:xfrm>
            <a:off x="6012159" y="4005064"/>
            <a:ext cx="2679359" cy="2701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 descr="G:\проект\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0" r="34558"/>
          <a:stretch/>
        </p:blipFill>
        <p:spPr bwMode="auto">
          <a:xfrm>
            <a:off x="2915816" y="4317200"/>
            <a:ext cx="2496457" cy="2393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Documents and Settings\GPGM1\Рабочий стол\Для Пети\Теремок\Russian fairy tale Teremok_ Page 10.files\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86717"/>
            <a:ext cx="2088232" cy="26825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498107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643734" cy="121216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285728"/>
            <a:ext cx="2000232" cy="1644635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299844"/>
            <a:ext cx="6749942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Лягушка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:   Чаю я тебе согрею.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Мышка: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Я вареньем угощу.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Лиса: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я шарфик теплый завяжу.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Ведущий: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Мишку дружно все лечили,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Витаминами кормили.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Стал здоровым наш мишутка!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Медведь:   </a:t>
            </a: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Вы надежные друзья!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Вам спасибо говорю,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гости вас к себе зову! </a:t>
            </a:r>
            <a:endParaRPr lang="ru-RU" sz="2800" b="1" dirty="0">
              <a:solidFill>
                <a:srgbClr val="C0504D">
                  <a:lumMod val="75000"/>
                </a:srgb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G:\проект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7" r="7587"/>
          <a:stretch/>
        </p:blipFill>
        <p:spPr bwMode="auto">
          <a:xfrm>
            <a:off x="395536" y="4005064"/>
            <a:ext cx="3629406" cy="2735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проект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8" r="18884"/>
          <a:stretch/>
        </p:blipFill>
        <p:spPr bwMode="auto">
          <a:xfrm>
            <a:off x="4644008" y="4005064"/>
            <a:ext cx="3528016" cy="2735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350103"/>
      </p:ext>
    </p:extLst>
  </p:cSld>
  <p:clrMapOvr>
    <a:masterClrMapping/>
  </p:clrMapOvr>
  <p:transition spd="slow" advTm="11608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Роль педагога в организации театрализованной деятельности в ДОУ: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28596" y="1571612"/>
            <a:ext cx="7072362" cy="46935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11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создавать условия для развития творческой активности детей в театрализованной  деятельности (свободно и раскрепощено держаться при выступлении перед взрослыми и сверстниками (в т.ч. предоставление главных ролей застенчивым детям, включение в спектакли детей с речевыми трудностями, обеспечение активного участия каждого ребенка в спектаклях); 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marL="0" marR="0" lvl="0" indent="3111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побуждать к импровизации средствами мимики, пантомимы, выразительных движений и интонаций (при передаче характерных особенностей персонажей, своих эмоциональных состояний, переживаний; 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marL="0" marR="0" lvl="0" indent="3111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выбор сюжетов драматизации, ролей, атрибутов, костюмов, видов театров);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5044" y="5000637"/>
            <a:ext cx="2258956" cy="1857364"/>
          </a:xfrm>
          <a:prstGeom prst="rect">
            <a:avLst/>
          </a:prstGeom>
        </p:spPr>
      </p:pic>
    </p:spTree>
  </p:cSld>
  <p:clrMapOvr>
    <a:masterClrMapping/>
  </p:clrMapOvr>
  <p:transition spd="slow" advTm="21188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13521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Роль педагога в организации театрализованной деятельности в ДОУ: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28596" y="1456521"/>
            <a:ext cx="7072362" cy="5047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111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приобщать детей к театральной культуре (знакомить с устройством театра, с видами кукольных театров (бибабо, настольным, теневым, пальчиковым и др.), театральными жанрами и пр.);</a:t>
            </a:r>
            <a:endParaRPr lang="ru-RU" sz="2300" b="1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marL="0" marR="0" lvl="0" indent="3111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обеспечивать взаимосвязь театрализованной деятельности с другими видами (использование игры-драматизации на занятиях по развитию речи, музыкальных, по художественному труду, при чтении художественной литературы, организации сюжетно-ролевой игры и пр.);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marL="0" marR="0" lvl="0" indent="3111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создавать условия для совместной театрализованной деятельности детей и взрослых (спектакли с участием детей, родителей, сотрудников);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marL="0" marR="0" lvl="0" indent="3111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3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организация выступлений детей старших групп перед малышами и пр.).</a:t>
            </a:r>
            <a:endParaRPr kumimoji="0" lang="ru-RU" sz="2300" b="1" i="0" u="none" strike="noStrike" cap="none" normalizeH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455509" cy="1196752"/>
          </a:xfrm>
          <a:prstGeom prst="rect">
            <a:avLst/>
          </a:prstGeom>
        </p:spPr>
      </p:pic>
    </p:spTree>
  </p:cSld>
  <p:clrMapOvr>
    <a:masterClrMapping/>
  </p:clrMapOvr>
  <p:transition spd="slow" advTm="21047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chemeClr val="accent2">
                <a:alpha val="9000"/>
              </a:schemeClr>
            </a:gs>
            <a:gs pos="92000">
              <a:srgbClr val="C00000">
                <a:alpha val="75000"/>
              </a:srgbClr>
            </a:gs>
            <a:gs pos="97000">
              <a:schemeClr val="accent2">
                <a:lumMod val="75000"/>
                <a:alpha val="67000"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25144"/>
            <a:ext cx="6858048" cy="1052736"/>
          </a:xfrm>
        </p:spPr>
        <p:txBody>
          <a:bodyPr>
            <a:noAutofit/>
          </a:bodyPr>
          <a:lstStyle/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СПАСИБО ЗА ВНИМАНИЕ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Arts-Buzz-log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38181" y="0"/>
            <a:ext cx="1805819" cy="1484784"/>
          </a:xfrm>
          <a:prstGeom prst="rect">
            <a:avLst/>
          </a:prstGeom>
        </p:spPr>
      </p:pic>
      <p:pic>
        <p:nvPicPr>
          <p:cNvPr id="4098" name="Picture 2" descr="G:\проект\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" r="20187"/>
          <a:stretch/>
        </p:blipFill>
        <p:spPr bwMode="auto">
          <a:xfrm>
            <a:off x="3883780" y="620688"/>
            <a:ext cx="3454401" cy="2649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Обоянь\Downloads\img_56cae3ec1094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37250"/>
            <a:ext cx="319214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14297"/>
      </p:ext>
    </p:extLst>
  </p:cSld>
  <p:clrMapOvr>
    <a:masterClrMapping/>
  </p:clrMapOvr>
  <p:transition spd="slow" advTm="8927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763</Words>
  <Application>Microsoft Office PowerPoint</Application>
  <PresentationFormat>Экран (4:3)</PresentationFormat>
  <Paragraphs>97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Тема Office</vt:lpstr>
      <vt:lpstr>6_Тема Office</vt:lpstr>
      <vt:lpstr>7_Тема Office</vt:lpstr>
      <vt:lpstr>5_Тема Office</vt:lpstr>
      <vt:lpstr>8_Тема Office</vt:lpstr>
      <vt:lpstr>Презентация PowerPoint</vt:lpstr>
      <vt:lpstr>Театрализованная игра</vt:lpstr>
      <vt:lpstr>Задачи:</vt:lpstr>
      <vt:lpstr> </vt:lpstr>
      <vt:lpstr> </vt:lpstr>
      <vt:lpstr> </vt:lpstr>
      <vt:lpstr> </vt:lpstr>
      <vt:lpstr> </vt:lpstr>
      <vt:lpstr> </vt:lpstr>
      <vt:lpstr> </vt:lpstr>
      <vt:lpstr>Роль педагога в организации театрализованной деятельности в ДОУ:</vt:lpstr>
      <vt:lpstr>Роль педагога в организации театрализованной деятельности в ДОУ:</vt:lpstr>
      <vt:lpstr> 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Татр в детском садуе</dc:title>
  <dc:creator>Палитра</dc:creator>
  <cp:lastModifiedBy>Обоянь</cp:lastModifiedBy>
  <cp:revision>180</cp:revision>
  <dcterms:modified xsi:type="dcterms:W3CDTF">2020-12-29T07:07:20Z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1401646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